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PT Sans Narrow" panose="020B0506020203020204" pitchFamily="34" charset="77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9"/>
    <p:restoredTop sz="94643"/>
  </p:normalViewPr>
  <p:slideViewPr>
    <p:cSldViewPr snapToGrid="0">
      <p:cViewPr varScale="1">
        <p:scale>
          <a:sx n="97" d="100"/>
          <a:sy n="97" d="100"/>
        </p:scale>
        <p:origin x="200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addced42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addced42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addced42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addced42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addced42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addced42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addced42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addced42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addced42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addced42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addced42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addced42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addced42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5addced42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b2f03928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5b2f03928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addced42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addced42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ddced42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addced42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Need a complete sentence for Ss to read outloud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addced42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5addced42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Student offer free answers... can serve as exit slip (write a  senetence)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addced42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addced42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addced42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5addced42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b21df00c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b21df00c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addced42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5addced42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addced42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addced42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b21df00c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5b21df00c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addced42e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5addced42e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“分钟” only 不是一个 noun，前面要加数字后才是一个词。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“分” 是量词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b21df00c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b21df00c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addced42e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5addced42e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addced42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5addced42e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addced42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5addced42e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addced42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addced42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addced42e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5addced42e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addced42e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5addced42e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5b21df00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5b21df00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b2715d5c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5b2715d5c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5b2715d5c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5b2715d5c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5b21df00c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5b21df00c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b21df00c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5b21df00c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addced42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addced42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addced42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addced42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addced42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addced42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addced42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addced42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addced42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addced42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zhuanlan.zhihu.com/p/38339024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0">
                <a:latin typeface="STKaiti"/>
                <a:ea typeface="STKaiti"/>
                <a:cs typeface="STKaiti"/>
                <a:sym typeface="STKaiti"/>
              </a:rPr>
              <a:t>打羽毛球的林丹</a:t>
            </a:r>
            <a:endParaRPr sz="60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Yu，Hangxin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1294825" y="4010550"/>
            <a:ext cx="11802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500"/>
              <a:t>吃饭</a:t>
            </a:r>
            <a:endParaRPr sz="35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75" y="874275"/>
            <a:ext cx="2778400" cy="26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3918850" y="1478175"/>
            <a:ext cx="1111500" cy="1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600"/>
              <a:t>+</a:t>
            </a:r>
            <a:endParaRPr sz="960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625" y="1090538"/>
            <a:ext cx="3808850" cy="22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5855375" y="3941775"/>
            <a:ext cx="18564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500"/>
              <a:t>看电视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850" y="106575"/>
            <a:ext cx="5805999" cy="3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767725" y="3918850"/>
            <a:ext cx="74481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500"/>
              <a:t>他吃饭</a:t>
            </a:r>
            <a:r>
              <a:rPr lang="zh-CN" sz="3500">
                <a:highlight>
                  <a:srgbClr val="00FF00"/>
                </a:highlight>
              </a:rPr>
              <a:t>的时候</a:t>
            </a:r>
            <a:r>
              <a:rPr lang="zh-CN" sz="3500"/>
              <a:t>，看电视。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50" y="496175"/>
            <a:ext cx="2995575" cy="343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775" y="558200"/>
            <a:ext cx="4260924" cy="331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1203150" y="4216775"/>
            <a:ext cx="13098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走路</a:t>
            </a:r>
            <a:endParaRPr sz="3000"/>
          </a:p>
        </p:txBody>
      </p:sp>
      <p:sp>
        <p:nvSpPr>
          <p:cNvPr id="150" name="Google Shape;150;p26"/>
          <p:cNvSpPr txBox="1"/>
          <p:nvPr/>
        </p:nvSpPr>
        <p:spPr>
          <a:xfrm>
            <a:off x="6133800" y="4216775"/>
            <a:ext cx="1773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看手机</a:t>
            </a:r>
            <a:endParaRPr sz="3000"/>
          </a:p>
        </p:txBody>
      </p:sp>
      <p:sp>
        <p:nvSpPr>
          <p:cNvPr id="151" name="Google Shape;151;p26"/>
          <p:cNvSpPr txBox="1"/>
          <p:nvPr/>
        </p:nvSpPr>
        <p:spPr>
          <a:xfrm>
            <a:off x="3242800" y="1435463"/>
            <a:ext cx="1111500" cy="1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600"/>
              <a:t>+</a:t>
            </a:r>
            <a:endParaRPr sz="9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1075" y="324275"/>
            <a:ext cx="3101850" cy="32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/>
          <p:nvPr/>
        </p:nvSpPr>
        <p:spPr>
          <a:xfrm>
            <a:off x="928150" y="3781350"/>
            <a:ext cx="76428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500"/>
              <a:t>他走路</a:t>
            </a:r>
            <a:r>
              <a:rPr lang="zh-CN" sz="3500">
                <a:highlight>
                  <a:srgbClr val="00FF00"/>
                </a:highlight>
              </a:rPr>
              <a:t>的时候</a:t>
            </a:r>
            <a:r>
              <a:rPr lang="zh-CN" sz="3500"/>
              <a:t>，看手机。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50" y="943050"/>
            <a:ext cx="24193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1950" y="790863"/>
            <a:ext cx="2928475" cy="272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/>
        </p:nvSpPr>
        <p:spPr>
          <a:xfrm>
            <a:off x="1367875" y="3758400"/>
            <a:ext cx="11343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500"/>
              <a:t>跑步</a:t>
            </a:r>
            <a:endParaRPr sz="3500"/>
          </a:p>
        </p:txBody>
      </p:sp>
      <p:sp>
        <p:nvSpPr>
          <p:cNvPr id="165" name="Google Shape;165;p28"/>
          <p:cNvSpPr txBox="1"/>
          <p:nvPr/>
        </p:nvSpPr>
        <p:spPr>
          <a:xfrm>
            <a:off x="5798100" y="3758400"/>
            <a:ext cx="17532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500"/>
              <a:t>听音乐</a:t>
            </a:r>
            <a:endParaRPr sz="3500"/>
          </a:p>
        </p:txBody>
      </p:sp>
      <p:sp>
        <p:nvSpPr>
          <p:cNvPr id="166" name="Google Shape;166;p28"/>
          <p:cNvSpPr txBox="1"/>
          <p:nvPr/>
        </p:nvSpPr>
        <p:spPr>
          <a:xfrm>
            <a:off x="3918850" y="1478175"/>
            <a:ext cx="1111500" cy="1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600"/>
              <a:t>+</a:t>
            </a:r>
            <a:endParaRPr sz="9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825" y="152425"/>
            <a:ext cx="3722350" cy="37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1191700" y="3987600"/>
            <a:ext cx="69555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500"/>
              <a:t>他跑步</a:t>
            </a:r>
            <a:r>
              <a:rPr lang="zh-CN" sz="3500">
                <a:highlight>
                  <a:srgbClr val="00FF00"/>
                </a:highlight>
              </a:rPr>
              <a:t>的时候</a:t>
            </a:r>
            <a:r>
              <a:rPr lang="zh-CN" sz="3500"/>
              <a:t>，听音乐。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750" y="414520"/>
            <a:ext cx="3000000" cy="379058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/>
          <p:nvPr/>
        </p:nvSpPr>
        <p:spPr>
          <a:xfrm>
            <a:off x="136125" y="0"/>
            <a:ext cx="40293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pen Sans"/>
                <a:ea typeface="Open Sans"/>
                <a:cs typeface="Open Sans"/>
                <a:sym typeface="Open Sans"/>
              </a:rPr>
              <a:t>Or during a time period...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263850" y="629825"/>
            <a:ext cx="3165900" cy="2245200"/>
          </a:xfrm>
          <a:prstGeom prst="flowChartMagneticTap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这是林丹九岁的时候。</a:t>
            </a:r>
            <a:endParaRPr sz="3000"/>
          </a:p>
        </p:txBody>
      </p:sp>
      <p:sp>
        <p:nvSpPr>
          <p:cNvPr id="180" name="Google Shape;180;p30"/>
          <p:cNvSpPr txBox="1"/>
          <p:nvPr/>
        </p:nvSpPr>
        <p:spPr>
          <a:xfrm>
            <a:off x="3388750" y="41500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 u="sng">
                <a:solidFill>
                  <a:schemeClr val="hlink"/>
                </a:solidFill>
                <a:hlinkClick r:id="rId4"/>
              </a:rPr>
              <a:t>https://zhuanlan.zhihu.com/p/383390247</a:t>
            </a:r>
            <a:endParaRPr/>
          </a:p>
        </p:txBody>
      </p:sp>
      <p:sp>
        <p:nvSpPr>
          <p:cNvPr id="181" name="Google Shape;181;p30"/>
          <p:cNvSpPr txBox="1"/>
          <p:nvPr/>
        </p:nvSpPr>
        <p:spPr>
          <a:xfrm>
            <a:off x="1937325" y="4398425"/>
            <a:ext cx="55614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latin typeface="Open Sans"/>
                <a:ea typeface="Open Sans"/>
                <a:cs typeface="Open Sans"/>
                <a:sym typeface="Open Sans"/>
              </a:rPr>
              <a:t>他九岁</a:t>
            </a:r>
            <a:r>
              <a:rPr lang="zh-CN" sz="3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的时候</a:t>
            </a:r>
            <a:r>
              <a:rPr lang="zh-CN" sz="3600">
                <a:latin typeface="Open Sans"/>
                <a:ea typeface="Open Sans"/>
                <a:cs typeface="Open Sans"/>
                <a:sym typeface="Open Sans"/>
              </a:rPr>
              <a:t>打羽毛球。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475" y="455725"/>
            <a:ext cx="4806675" cy="36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3148025" y="4120900"/>
            <a:ext cx="3070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accent3"/>
                </a:solidFill>
              </a:rPr>
              <a:t>1. 这是什么时候？</a:t>
            </a:r>
            <a:endParaRPr sz="25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accent3"/>
                </a:solidFill>
              </a:rPr>
              <a:t>2. 他们在做什么？</a:t>
            </a:r>
            <a:endParaRPr sz="2500">
              <a:solidFill>
                <a:schemeClr val="accent3"/>
              </a:solidFill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136125" y="0"/>
            <a:ext cx="40293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pen Sans"/>
                <a:ea typeface="Open Sans"/>
                <a:cs typeface="Open Sans"/>
                <a:sym typeface="Open Sans"/>
              </a:rPr>
              <a:t>Or during an occasion…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1064600" y="572525"/>
            <a:ext cx="984300" cy="3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latin typeface="SimSun"/>
                <a:ea typeface="SimSun"/>
                <a:cs typeface="SimSun"/>
                <a:sym typeface="SimSun"/>
              </a:rPr>
              <a:t>春节</a:t>
            </a:r>
            <a:r>
              <a:rPr lang="zh-CN" sz="4800" b="1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的时候</a:t>
            </a:r>
            <a:endParaRPr sz="4800" b="1">
              <a:solidFill>
                <a:srgbClr val="FF000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7186725" y="436500"/>
            <a:ext cx="9843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latin typeface="SimSun"/>
                <a:ea typeface="SimSun"/>
                <a:cs typeface="SimSun"/>
                <a:sym typeface="SimSun"/>
              </a:rPr>
              <a:t>他们包饺子</a:t>
            </a:r>
            <a:endParaRPr sz="4800" b="1"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latin typeface="SimSun"/>
                <a:ea typeface="SimSun"/>
                <a:cs typeface="SimSun"/>
                <a:sym typeface="SimSun"/>
              </a:rPr>
              <a:t> 。</a:t>
            </a:r>
            <a:endParaRPr sz="4800" b="1"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100" y="375150"/>
            <a:ext cx="6455801" cy="32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905225" y="4491800"/>
            <a:ext cx="58095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3036600" y="3768275"/>
            <a:ext cx="3070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accent3"/>
                </a:solidFill>
              </a:rPr>
              <a:t>1. 这是什么时候？</a:t>
            </a:r>
            <a:endParaRPr sz="25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accent3"/>
                </a:solidFill>
              </a:rPr>
              <a:t>2. 他们在做什么？</a:t>
            </a:r>
            <a:endParaRPr sz="2500">
              <a:solidFill>
                <a:schemeClr val="accent3"/>
              </a:solidFill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275025" y="208100"/>
            <a:ext cx="8478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latin typeface="SimSun"/>
                <a:ea typeface="SimSun"/>
                <a:cs typeface="SimSun"/>
                <a:sym typeface="SimSun"/>
              </a:rPr>
              <a:t>中秋节</a:t>
            </a:r>
            <a:r>
              <a:rPr lang="zh-CN" sz="4800" b="1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的时候</a:t>
            </a: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8143675" y="150800"/>
            <a:ext cx="8973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latin typeface="SimSun"/>
                <a:ea typeface="SimSun"/>
                <a:cs typeface="SimSun"/>
                <a:sym typeface="SimSun"/>
              </a:rPr>
              <a:t>他们吃月饼。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/>
        </p:nvSpPr>
        <p:spPr>
          <a:xfrm>
            <a:off x="2429250" y="4216775"/>
            <a:ext cx="42855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accent3"/>
                </a:solidFill>
              </a:rPr>
              <a:t>你快乐的时候，会做什么？</a:t>
            </a:r>
            <a:endParaRPr sz="2500">
              <a:solidFill>
                <a:schemeClr val="accent3"/>
              </a:solidFill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350" y="304800"/>
            <a:ext cx="5610150" cy="37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Learning Objectives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imes New Roman"/>
              <a:buChar char="●"/>
            </a:pPr>
            <a:r>
              <a:rPr lang="zh-CN" sz="30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can use the core structure “……的时候” to express the time of events</a:t>
            </a:r>
            <a:endParaRPr sz="30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imes New Roman"/>
              <a:buChar char="●"/>
            </a:pPr>
            <a:r>
              <a:rPr lang="zh-CN" sz="3000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 can use the core structure “ V + Time </a:t>
            </a:r>
            <a:r>
              <a:rPr lang="zh-CN" sz="30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Duration</a:t>
            </a:r>
            <a:r>
              <a:rPr lang="zh-CN" sz="3000">
                <a:solidFill>
                  <a:schemeClr val="accent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（的） + O” to express the duration of actions.</a:t>
            </a:r>
            <a:endParaRPr sz="30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3059400" y="2159250"/>
            <a:ext cx="30252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</p:txBody>
      </p:sp>
      <p:sp>
        <p:nvSpPr>
          <p:cNvPr id="211" name="Google Shape;211;p34"/>
          <p:cNvSpPr txBox="1"/>
          <p:nvPr/>
        </p:nvSpPr>
        <p:spPr>
          <a:xfrm>
            <a:off x="704700" y="2202300"/>
            <a:ext cx="773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Now, practice </a:t>
            </a:r>
            <a:r>
              <a:rPr lang="en-US" altLang="zh-CN" sz="36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the pattern in</a:t>
            </a:r>
            <a:r>
              <a:rPr lang="zh-CN" sz="36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your worksheet.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Matching time for major events in 林丹's life. Use the audio as support.</a:t>
            </a:r>
            <a:endParaRPr/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525" y="1855075"/>
            <a:ext cx="3640943" cy="30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 txBox="1"/>
          <p:nvPr/>
        </p:nvSpPr>
        <p:spPr>
          <a:xfrm>
            <a:off x="368175" y="4244750"/>
            <a:ext cx="5631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sz="25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0" dirty="0">
                <a:latin typeface="Arial"/>
                <a:ea typeface="Arial"/>
                <a:cs typeface="Arial"/>
                <a:sym typeface="Arial"/>
              </a:rPr>
              <a:t>V+duration</a:t>
            </a:r>
            <a:r>
              <a:rPr lang="en-US" altLang="zh-CN" sz="3000" b="0" dirty="0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zh-CN" sz="3000" b="0" dirty="0">
                <a:latin typeface="Arial"/>
                <a:ea typeface="Arial"/>
                <a:cs typeface="Arial"/>
                <a:sym typeface="Arial"/>
              </a:rPr>
              <a:t>的+O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复习1：</a:t>
            </a:r>
            <a:r>
              <a:rPr lang="en-US" altLang="zh-CN" dirty="0"/>
              <a:t>R</a:t>
            </a:r>
            <a:r>
              <a:rPr lang="zh-CN" dirty="0"/>
              <a:t>ead the following </a:t>
            </a:r>
            <a:r>
              <a:rPr lang="en-US" altLang="zh-CN" dirty="0"/>
              <a:t>words/phrases</a:t>
            </a:r>
            <a:endParaRPr dirty="0"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837900" y="1152425"/>
            <a:ext cx="3945000" cy="3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学音乐</a:t>
            </a:r>
            <a:endParaRPr sz="3000">
              <a:solidFill>
                <a:schemeClr val="accent5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弹电子琴</a:t>
            </a:r>
            <a:endParaRPr sz="3000">
              <a:solidFill>
                <a:schemeClr val="accent5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练习羽毛球</a:t>
            </a:r>
            <a:endParaRPr sz="3000">
              <a:solidFill>
                <a:schemeClr val="accent5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看电视</a:t>
            </a:r>
            <a:endParaRPr sz="3000">
              <a:solidFill>
                <a:schemeClr val="accent5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打篮球</a:t>
            </a:r>
            <a:endParaRPr sz="3000">
              <a:solidFill>
                <a:schemeClr val="accent5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打游戏</a:t>
            </a:r>
            <a:endParaRPr sz="3000">
              <a:solidFill>
                <a:schemeClr val="accent5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下棋</a:t>
            </a:r>
            <a:endParaRPr sz="3000">
              <a:solidFill>
                <a:schemeClr val="accent5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做作业</a:t>
            </a:r>
            <a:endParaRPr sz="3000">
              <a:solidFill>
                <a:schemeClr val="accent5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4782900" y="1330200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跳舞  </a:t>
            </a:r>
            <a:endParaRPr sz="3000">
              <a:solidFill>
                <a:schemeClr val="accent5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吃饭    </a:t>
            </a:r>
            <a:endParaRPr sz="3000">
              <a:solidFill>
                <a:schemeClr val="accent5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STKaiti"/>
              <a:buChar char="●"/>
            </a:pPr>
            <a:r>
              <a:rPr lang="zh-CN" sz="3000">
                <a:solidFill>
                  <a:schemeClr val="accent5"/>
                </a:solidFill>
                <a:latin typeface="STKaiti"/>
                <a:ea typeface="STKaiti"/>
                <a:cs typeface="STKaiti"/>
                <a:sym typeface="STKaiti"/>
              </a:rPr>
              <a:t>睡觉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Review of VP Structure</a:t>
            </a:r>
            <a:endParaRPr/>
          </a:p>
        </p:txBody>
      </p:sp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650" y="1659350"/>
            <a:ext cx="3527388" cy="30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复习2：The Time Duration</a:t>
            </a:r>
            <a:r>
              <a:rPr lang="zh-CN" sz="15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/>
              <a:t>Word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9"/>
          <p:cNvSpPr txBox="1">
            <a:spLocks noGrp="1"/>
          </p:cNvSpPr>
          <p:nvPr>
            <p:ph type="body" idx="1"/>
          </p:nvPr>
        </p:nvSpPr>
        <p:spPr>
          <a:xfrm>
            <a:off x="3840975" y="1266325"/>
            <a:ext cx="42603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zh-CN" sz="3000" b="1">
                <a:solidFill>
                  <a:schemeClr val="accent5"/>
                </a:solidFill>
              </a:rPr>
              <a:t>秒钟（*miǎo zhōng）</a:t>
            </a:r>
            <a:endParaRPr sz="3000" b="1">
              <a:solidFill>
                <a:schemeClr val="accent5"/>
              </a:solidFill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zh-CN" sz="3000" b="1">
                <a:solidFill>
                  <a:schemeClr val="accent5"/>
                </a:solidFill>
              </a:rPr>
              <a:t>分钟  </a:t>
            </a:r>
            <a:endParaRPr sz="3000" b="1">
              <a:solidFill>
                <a:schemeClr val="accent5"/>
              </a:solidFill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zh-CN" sz="3000" b="1">
                <a:solidFill>
                  <a:schemeClr val="accent5"/>
                </a:solidFill>
              </a:rPr>
              <a:t>小时  </a:t>
            </a:r>
            <a:endParaRPr sz="3000" b="1">
              <a:solidFill>
                <a:schemeClr val="accent5"/>
              </a:solidFill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zh-CN" sz="3000" b="1">
                <a:solidFill>
                  <a:schemeClr val="accent5"/>
                </a:solidFill>
              </a:rPr>
              <a:t>早上/中午/下午/晚上</a:t>
            </a:r>
            <a:endParaRPr sz="3000" b="1">
              <a:solidFill>
                <a:schemeClr val="accent5"/>
              </a:solidFill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zh-CN" sz="3000" b="1">
                <a:solidFill>
                  <a:schemeClr val="accent5"/>
                </a:solidFill>
              </a:rPr>
              <a:t>天  </a:t>
            </a:r>
            <a:endParaRPr sz="3000" b="1">
              <a:solidFill>
                <a:schemeClr val="accent5"/>
              </a:solidFill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zh-CN" sz="3000" b="1">
                <a:solidFill>
                  <a:schemeClr val="accent5"/>
                </a:solidFill>
              </a:rPr>
              <a:t>星期  </a:t>
            </a:r>
            <a:endParaRPr sz="3000" b="1">
              <a:solidFill>
                <a:schemeClr val="accent5"/>
              </a:solidFill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zh-CN" sz="3000" b="1">
                <a:solidFill>
                  <a:schemeClr val="accent5"/>
                </a:solidFill>
              </a:rPr>
              <a:t>月  </a:t>
            </a:r>
            <a:endParaRPr sz="3000" b="1">
              <a:solidFill>
                <a:schemeClr val="accent5"/>
              </a:solidFill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zh-CN" sz="3000" b="1">
                <a:solidFill>
                  <a:schemeClr val="accent5"/>
                </a:solidFill>
              </a:rPr>
              <a:t>年</a:t>
            </a:r>
            <a:endParaRPr sz="3000" b="1">
              <a:solidFill>
                <a:schemeClr val="accent5"/>
              </a:solidFill>
            </a:endParaRPr>
          </a:p>
        </p:txBody>
      </p:sp>
      <p:sp>
        <p:nvSpPr>
          <p:cNvPr id="243" name="Google Shape;243;p39"/>
          <p:cNvSpPr txBox="1"/>
          <p:nvPr/>
        </p:nvSpPr>
        <p:spPr>
          <a:xfrm>
            <a:off x="996900" y="2142775"/>
            <a:ext cx="20511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30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number</a:t>
            </a:r>
            <a:r>
              <a:rPr lang="zh-CN" sz="3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39"/>
          <p:cNvSpPr/>
          <p:nvPr/>
        </p:nvSpPr>
        <p:spPr>
          <a:xfrm>
            <a:off x="2853225" y="2296650"/>
            <a:ext cx="547800" cy="550200"/>
          </a:xfrm>
          <a:prstGeom prst="mathPlus">
            <a:avLst>
              <a:gd name="adj1" fmla="val 2352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过渡练习</a:t>
            </a:r>
            <a:endParaRPr/>
          </a:p>
        </p:txBody>
      </p:sp>
      <p:pic>
        <p:nvPicPr>
          <p:cNvPr id="250" name="Google Shape;2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475" y="1670975"/>
            <a:ext cx="3733841" cy="308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50" y="427400"/>
            <a:ext cx="2861250" cy="39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1"/>
          <p:cNvSpPr txBox="1"/>
          <p:nvPr/>
        </p:nvSpPr>
        <p:spPr>
          <a:xfrm>
            <a:off x="4594925" y="698975"/>
            <a:ext cx="37011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问题：他做什么？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回答：他打篮球。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50" y="427400"/>
            <a:ext cx="2861250" cy="39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2"/>
          <p:cNvSpPr txBox="1"/>
          <p:nvPr/>
        </p:nvSpPr>
        <p:spPr>
          <a:xfrm>
            <a:off x="4594925" y="698975"/>
            <a:ext cx="40794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问题：多少时间？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回答：......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问题：他打多少时间的篮球？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回答：</a:t>
            </a:r>
            <a:r>
              <a:rPr lang="zh-CN" sz="3000">
                <a:solidFill>
                  <a:schemeClr val="accent1"/>
                </a:solidFill>
                <a:highlight>
                  <a:srgbClr val="F4CCCC"/>
                </a:highlight>
                <a:latin typeface="Open Sans"/>
                <a:ea typeface="Open Sans"/>
                <a:cs typeface="Open Sans"/>
                <a:sym typeface="Open Sans"/>
              </a:rPr>
              <a:t>他</a:t>
            </a:r>
            <a:r>
              <a:rPr lang="zh-CN" sz="3000" b="1">
                <a:solidFill>
                  <a:srgbClr val="0000FF"/>
                </a:solidFill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打</a:t>
            </a:r>
            <a:r>
              <a:rPr lang="zh-CN" sz="3000">
                <a:solidFill>
                  <a:srgbClr val="A64D79"/>
                </a:solidFill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一小时</a:t>
            </a:r>
            <a:r>
              <a:rPr lang="zh-CN" sz="3000">
                <a:solidFill>
                  <a:schemeClr val="accent1"/>
                </a:solidFill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的</a:t>
            </a:r>
            <a:r>
              <a:rPr lang="zh-CN" sz="3000">
                <a:solidFill>
                  <a:srgbClr val="741B47"/>
                </a:solidFill>
                <a:highlight>
                  <a:schemeClr val="dk1"/>
                </a:highlight>
                <a:latin typeface="Open Sans"/>
                <a:ea typeface="Open Sans"/>
                <a:cs typeface="Open Sans"/>
                <a:sym typeface="Open Sans"/>
              </a:rPr>
              <a:t>篮球</a:t>
            </a: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。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3" name="Google Shape;26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825" y="698975"/>
            <a:ext cx="84772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2"/>
          <p:cNvSpPr txBox="1"/>
          <p:nvPr/>
        </p:nvSpPr>
        <p:spPr>
          <a:xfrm>
            <a:off x="2474975" y="3773225"/>
            <a:ext cx="6481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chemeClr val="accent1"/>
                </a:solidFill>
                <a:highlight>
                  <a:srgbClr val="F4CCCC"/>
                </a:highlight>
                <a:latin typeface="Open Sans"/>
                <a:ea typeface="Open Sans"/>
                <a:cs typeface="Open Sans"/>
                <a:sym typeface="Open Sans"/>
              </a:rPr>
              <a:t>他</a:t>
            </a:r>
            <a:r>
              <a:rPr lang="zh-CN" sz="4800" b="1">
                <a:solidFill>
                  <a:srgbClr val="0000FF"/>
                </a:solidFill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打</a:t>
            </a:r>
            <a:r>
              <a:rPr lang="zh-CN" sz="4800" b="1">
                <a:solidFill>
                  <a:srgbClr val="A64D79"/>
                </a:solidFill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一小时</a:t>
            </a:r>
            <a:r>
              <a:rPr lang="zh-CN" sz="4800">
                <a:solidFill>
                  <a:schemeClr val="accent1"/>
                </a:solidFill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的</a:t>
            </a:r>
            <a:r>
              <a:rPr lang="zh-CN" sz="4800">
                <a:solidFill>
                  <a:srgbClr val="741B47"/>
                </a:solidFill>
                <a:highlight>
                  <a:schemeClr val="dk1"/>
                </a:highlight>
                <a:latin typeface="Open Sans"/>
                <a:ea typeface="Open Sans"/>
                <a:cs typeface="Open Sans"/>
                <a:sym typeface="Open Sans"/>
              </a:rPr>
              <a:t>篮球</a:t>
            </a:r>
            <a:r>
              <a:rPr lang="zh-CN" sz="4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。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50" y="951877"/>
            <a:ext cx="3893400" cy="2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3"/>
          <p:cNvSpPr txBox="1"/>
          <p:nvPr/>
        </p:nvSpPr>
        <p:spPr>
          <a:xfrm>
            <a:off x="4572000" y="485425"/>
            <a:ext cx="37011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问题：他做什么？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回答：他看书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Reading Strategy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●"/>
            </a:pPr>
            <a:r>
              <a:rPr lang="zh-CN" sz="2500">
                <a:solidFill>
                  <a:schemeClr val="accent3"/>
                </a:solidFill>
              </a:rPr>
              <a:t>Lower-level: Using syntactic cues</a:t>
            </a:r>
            <a:endParaRPr sz="2500">
              <a:solidFill>
                <a:schemeClr val="accent3"/>
              </a:solidFill>
            </a:endParaRPr>
          </a:p>
          <a:p>
            <a:pPr marL="457200" lvl="0" indent="-387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●"/>
            </a:pPr>
            <a:r>
              <a:rPr lang="zh-CN" sz="2500">
                <a:solidFill>
                  <a:schemeClr val="accent3"/>
                </a:solidFill>
              </a:rPr>
              <a:t>Higher-level: Scanning/Skimming information </a:t>
            </a:r>
            <a:endParaRPr sz="25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00" y="1183675"/>
            <a:ext cx="3236273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350" y="698975"/>
            <a:ext cx="9239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4"/>
          <p:cNvSpPr txBox="1"/>
          <p:nvPr/>
        </p:nvSpPr>
        <p:spPr>
          <a:xfrm>
            <a:off x="4594925" y="698975"/>
            <a:ext cx="37011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问题：多少时间？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回答：......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问题：他看了多少时间的书？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44"/>
          <p:cNvSpPr txBox="1"/>
          <p:nvPr/>
        </p:nvSpPr>
        <p:spPr>
          <a:xfrm>
            <a:off x="1649550" y="3953100"/>
            <a:ext cx="67590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latin typeface="Open Sans"/>
                <a:ea typeface="Open Sans"/>
                <a:cs typeface="Open Sans"/>
                <a:sym typeface="Open Sans"/>
              </a:rPr>
              <a:t>他</a:t>
            </a:r>
            <a:r>
              <a:rPr lang="zh-CN" sz="4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看</a:t>
            </a:r>
            <a:r>
              <a:rPr lang="zh-CN" sz="48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二十分钟</a:t>
            </a:r>
            <a:r>
              <a:rPr lang="zh-CN" sz="4800">
                <a:latin typeface="Open Sans"/>
                <a:ea typeface="Open Sans"/>
                <a:cs typeface="Open Sans"/>
                <a:sym typeface="Open Sans"/>
              </a:rPr>
              <a:t>的</a:t>
            </a:r>
            <a:r>
              <a:rPr lang="zh-CN" sz="4800" b="1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书</a:t>
            </a:r>
            <a:r>
              <a:rPr lang="zh-CN" sz="4800">
                <a:latin typeface="Open Sans"/>
                <a:ea typeface="Open Sans"/>
                <a:cs typeface="Open Sans"/>
                <a:sym typeface="Open Sans"/>
              </a:rPr>
              <a:t>。</a:t>
            </a:r>
            <a:endParaRPr sz="4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00" y="795038"/>
            <a:ext cx="3514375" cy="355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/>
          <p:nvPr/>
        </p:nvSpPr>
        <p:spPr>
          <a:xfrm>
            <a:off x="4594925" y="698975"/>
            <a:ext cx="37011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问题：她做什么？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回答：她跳舞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00" y="795038"/>
            <a:ext cx="3514375" cy="355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6"/>
          <p:cNvSpPr txBox="1"/>
          <p:nvPr/>
        </p:nvSpPr>
        <p:spPr>
          <a:xfrm>
            <a:off x="4594925" y="698975"/>
            <a:ext cx="3701100" cy="21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问题：多少时间？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回答：......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问题：她跳了多少时间的舞？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1" name="Google Shape;29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750" y="698975"/>
            <a:ext cx="7239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6"/>
          <p:cNvSpPr txBox="1"/>
          <p:nvPr/>
        </p:nvSpPr>
        <p:spPr>
          <a:xfrm>
            <a:off x="2841000" y="3609575"/>
            <a:ext cx="5973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solidFill>
                  <a:schemeClr val="dk2"/>
                </a:solidFill>
                <a:highlight>
                  <a:srgbClr val="EA9999"/>
                </a:highlight>
                <a:latin typeface="SimSun"/>
                <a:ea typeface="SimSun"/>
                <a:cs typeface="SimSun"/>
                <a:sym typeface="SimSun"/>
              </a:rPr>
              <a:t>她</a:t>
            </a:r>
            <a:r>
              <a:rPr lang="zh-CN" sz="4800" b="1">
                <a:solidFill>
                  <a:srgbClr val="FF0000"/>
                </a:solidFill>
                <a:highlight>
                  <a:srgbClr val="A4C2F4"/>
                </a:highlight>
                <a:latin typeface="SimSun"/>
                <a:ea typeface="SimSun"/>
                <a:cs typeface="SimSun"/>
                <a:sym typeface="SimSun"/>
              </a:rPr>
              <a:t>跳</a:t>
            </a:r>
            <a:r>
              <a:rPr lang="zh-CN" sz="4800" b="1">
                <a:solidFill>
                  <a:schemeClr val="accent5"/>
                </a:solidFill>
                <a:highlight>
                  <a:srgbClr val="FFFF00"/>
                </a:highlight>
                <a:latin typeface="SimSun"/>
                <a:ea typeface="SimSun"/>
                <a:cs typeface="SimSun"/>
                <a:sym typeface="SimSun"/>
              </a:rPr>
              <a:t>三小时</a:t>
            </a:r>
            <a:r>
              <a:rPr lang="zh-CN" sz="4800" b="1">
                <a:solidFill>
                  <a:schemeClr val="dk2"/>
                </a:solidFill>
                <a:latin typeface="SimSun"/>
                <a:ea typeface="SimSun"/>
                <a:cs typeface="SimSun"/>
                <a:sym typeface="SimSun"/>
              </a:rPr>
              <a:t>的</a:t>
            </a:r>
            <a:r>
              <a:rPr lang="zh-CN" sz="4800" b="1">
                <a:solidFill>
                  <a:srgbClr val="1155CC"/>
                </a:solidFill>
                <a:highlight>
                  <a:srgbClr val="A4C2F4"/>
                </a:highlight>
                <a:latin typeface="SimSun"/>
                <a:ea typeface="SimSun"/>
                <a:cs typeface="SimSun"/>
                <a:sym typeface="SimSun"/>
              </a:rPr>
              <a:t>舞</a:t>
            </a:r>
            <a:r>
              <a:rPr lang="zh-CN" sz="4800" b="1">
                <a:solidFill>
                  <a:schemeClr val="accent1"/>
                </a:solidFill>
                <a:latin typeface="STsong"/>
                <a:ea typeface="STsong"/>
                <a:cs typeface="STsong"/>
                <a:sym typeface="STsong"/>
              </a:rPr>
              <a:t>。</a:t>
            </a:r>
            <a:endParaRPr sz="4800" b="1">
              <a:latin typeface="STsong"/>
              <a:ea typeface="STsong"/>
              <a:cs typeface="STsong"/>
              <a:sym typeface="STso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75" y="209700"/>
            <a:ext cx="3502899" cy="36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7"/>
          <p:cNvSpPr txBox="1"/>
          <p:nvPr/>
        </p:nvSpPr>
        <p:spPr>
          <a:xfrm>
            <a:off x="4594925" y="698975"/>
            <a:ext cx="37011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问题：他做什么？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回答：他打羽毛球。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75" y="209700"/>
            <a:ext cx="3502899" cy="36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8"/>
          <p:cNvSpPr txBox="1"/>
          <p:nvPr/>
        </p:nvSpPr>
        <p:spPr>
          <a:xfrm>
            <a:off x="4594925" y="698975"/>
            <a:ext cx="37011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问题：多少时间？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回答：......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Char char="●"/>
            </a:pPr>
            <a:r>
              <a:rPr lang="zh-CN" sz="3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问题：他打多少时间的羽毛球？</a:t>
            </a: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48"/>
          <p:cNvSpPr txBox="1"/>
          <p:nvPr/>
        </p:nvSpPr>
        <p:spPr>
          <a:xfrm>
            <a:off x="1741800" y="3833400"/>
            <a:ext cx="740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solidFill>
                  <a:schemeClr val="dk2"/>
                </a:solidFill>
                <a:highlight>
                  <a:srgbClr val="EA9999"/>
                </a:highlight>
                <a:latin typeface="SimSun"/>
                <a:ea typeface="SimSun"/>
                <a:cs typeface="SimSun"/>
                <a:sym typeface="SimSun"/>
              </a:rPr>
              <a:t>他</a:t>
            </a:r>
            <a:r>
              <a:rPr lang="zh-CN" sz="4800" b="1">
                <a:solidFill>
                  <a:srgbClr val="FF0000"/>
                </a:solidFill>
                <a:highlight>
                  <a:srgbClr val="A4C2F4"/>
                </a:highlight>
                <a:latin typeface="SimSun"/>
                <a:ea typeface="SimSun"/>
                <a:cs typeface="SimSun"/>
                <a:sym typeface="SimSun"/>
              </a:rPr>
              <a:t>打</a:t>
            </a:r>
            <a:r>
              <a:rPr lang="zh-CN" sz="4800" b="1">
                <a:solidFill>
                  <a:schemeClr val="accent5"/>
                </a:solidFill>
                <a:highlight>
                  <a:srgbClr val="FFFF00"/>
                </a:highlight>
                <a:latin typeface="SimSun"/>
                <a:ea typeface="SimSun"/>
                <a:cs typeface="SimSun"/>
                <a:sym typeface="SimSun"/>
              </a:rPr>
              <a:t>四小时</a:t>
            </a:r>
            <a:r>
              <a:rPr lang="zh-CN" sz="4800" b="1">
                <a:solidFill>
                  <a:schemeClr val="dk2"/>
                </a:solidFill>
                <a:latin typeface="SimSun"/>
                <a:ea typeface="SimSun"/>
                <a:cs typeface="SimSun"/>
                <a:sym typeface="SimSun"/>
              </a:rPr>
              <a:t>的</a:t>
            </a:r>
            <a:r>
              <a:rPr lang="zh-CN" sz="4800" b="1">
                <a:solidFill>
                  <a:srgbClr val="1155CC"/>
                </a:solidFill>
                <a:highlight>
                  <a:srgbClr val="A4C2F4"/>
                </a:highlight>
                <a:latin typeface="SimSun"/>
                <a:ea typeface="SimSun"/>
                <a:cs typeface="SimSun"/>
                <a:sym typeface="SimSun"/>
              </a:rPr>
              <a:t>羽毛球</a:t>
            </a:r>
            <a:r>
              <a:rPr lang="zh-CN" sz="4800" b="1">
                <a:solidFill>
                  <a:schemeClr val="accent1"/>
                </a:solidFill>
                <a:latin typeface="STsong"/>
                <a:ea typeface="STsong"/>
                <a:cs typeface="STsong"/>
                <a:sym typeface="STsong"/>
              </a:rPr>
              <a:t>。</a:t>
            </a:r>
            <a:endParaRPr sz="4800" b="1">
              <a:latin typeface="STsong"/>
              <a:ea typeface="STsong"/>
              <a:cs typeface="STsong"/>
              <a:sym typeface="STsong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卡片游戏</a:t>
            </a:r>
            <a:endParaRPr/>
          </a:p>
        </p:txBody>
      </p:sp>
      <p:pic>
        <p:nvPicPr>
          <p:cNvPr id="311" name="Google Shape;31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900" y="1756800"/>
            <a:ext cx="3557146" cy="30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>
            <a:spLocks noGrp="1"/>
          </p:cNvSpPr>
          <p:nvPr>
            <p:ph type="title"/>
          </p:nvPr>
        </p:nvSpPr>
        <p:spPr>
          <a:xfrm>
            <a:off x="286350" y="825625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Rearrange the sentences</a:t>
            </a:r>
            <a:endParaRPr/>
          </a:p>
        </p:txBody>
      </p:sp>
      <p:pic>
        <p:nvPicPr>
          <p:cNvPr id="317" name="Google Shape;3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225" y="1909200"/>
            <a:ext cx="3597907" cy="308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“……的时候”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CN" sz="3640"/>
              <a:t>Please circle all the phrase with “的时候” in the reading</a:t>
            </a:r>
            <a:endParaRPr sz="364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Check answers </a:t>
            </a:r>
            <a:endParaRPr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小的时候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爸妈不在家的时候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天黑的时候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九岁的时候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五岁的时候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吃饭的时候</a:t>
            </a:r>
            <a:endParaRPr sz="4200">
              <a:solidFill>
                <a:srgbClr val="222222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27200" y="330425"/>
            <a:ext cx="8889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What are </a:t>
            </a:r>
            <a:r>
              <a:rPr lang="zh-CN" dirty="0"/>
              <a:t>the meaning</a:t>
            </a:r>
            <a:r>
              <a:rPr lang="en-US" altLang="zh-CN" dirty="0"/>
              <a:t>s</a:t>
            </a:r>
            <a:r>
              <a:rPr lang="zh-CN" dirty="0"/>
              <a:t> of the following phrases</a:t>
            </a:r>
            <a:r>
              <a:rPr lang="en-US" altLang="zh-CN" dirty="0"/>
              <a:t>?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highlight>
                  <a:schemeClr val="accent6"/>
                </a:highlight>
                <a:latin typeface="STKaiti"/>
                <a:ea typeface="STKaiti"/>
                <a:cs typeface="STKaiti"/>
                <a:sym typeface="STKaiti"/>
              </a:rPr>
              <a:t>小</a:t>
            </a: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的时候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highlight>
                  <a:schemeClr val="accent6"/>
                </a:highlight>
                <a:latin typeface="STKaiti"/>
                <a:ea typeface="STKaiti"/>
                <a:cs typeface="STKaiti"/>
                <a:sym typeface="STKaiti"/>
              </a:rPr>
              <a:t>爸妈不在家</a:t>
            </a: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的时候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highlight>
                  <a:schemeClr val="accent6"/>
                </a:highlight>
                <a:latin typeface="STKaiti"/>
                <a:ea typeface="STKaiti"/>
                <a:cs typeface="STKaiti"/>
                <a:sym typeface="STKaiti"/>
              </a:rPr>
              <a:t>天黑</a:t>
            </a: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的时候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highlight>
                  <a:schemeClr val="accent6"/>
                </a:highlight>
                <a:latin typeface="STKaiti"/>
                <a:ea typeface="STKaiti"/>
                <a:cs typeface="STKaiti"/>
                <a:sym typeface="STKaiti"/>
              </a:rPr>
              <a:t>九岁</a:t>
            </a: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的时候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highlight>
                  <a:schemeClr val="accent6"/>
                </a:highlight>
                <a:latin typeface="STKaiti"/>
                <a:ea typeface="STKaiti"/>
                <a:cs typeface="STKaiti"/>
                <a:sym typeface="STKaiti"/>
              </a:rPr>
              <a:t>五岁</a:t>
            </a: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的时候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STKaiti"/>
              <a:buChar char="●"/>
            </a:pPr>
            <a:r>
              <a:rPr lang="zh-CN" sz="3000">
                <a:highlight>
                  <a:schemeClr val="accent6"/>
                </a:highlight>
                <a:latin typeface="STKaiti"/>
                <a:ea typeface="STKaiti"/>
                <a:cs typeface="STKaiti"/>
                <a:sym typeface="STKaiti"/>
              </a:rPr>
              <a:t>吃饭</a:t>
            </a: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的时候</a:t>
            </a:r>
            <a:endParaRPr sz="4200">
              <a:solidFill>
                <a:srgbClr val="222222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050" y="920125"/>
            <a:ext cx="2849775" cy="28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700" y="920125"/>
            <a:ext cx="3599000" cy="276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1363600" y="4033450"/>
            <a:ext cx="10197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洗澡</a:t>
            </a:r>
            <a:endParaRPr sz="3000"/>
          </a:p>
        </p:txBody>
      </p:sp>
      <p:sp>
        <p:nvSpPr>
          <p:cNvPr id="119" name="Google Shape;119;p22"/>
          <p:cNvSpPr txBox="1"/>
          <p:nvPr/>
        </p:nvSpPr>
        <p:spPr>
          <a:xfrm>
            <a:off x="5939025" y="4033450"/>
            <a:ext cx="10197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唱歌</a:t>
            </a:r>
            <a:endParaRPr sz="3000"/>
          </a:p>
        </p:txBody>
      </p:sp>
      <p:sp>
        <p:nvSpPr>
          <p:cNvPr id="120" name="Google Shape;120;p22"/>
          <p:cNvSpPr txBox="1"/>
          <p:nvPr/>
        </p:nvSpPr>
        <p:spPr>
          <a:xfrm>
            <a:off x="3670200" y="1478175"/>
            <a:ext cx="1111500" cy="1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600"/>
              <a:t>+</a:t>
            </a:r>
            <a:endParaRPr sz="9600"/>
          </a:p>
        </p:txBody>
      </p:sp>
      <p:sp>
        <p:nvSpPr>
          <p:cNvPr id="121" name="Google Shape;121;p22"/>
          <p:cNvSpPr txBox="1"/>
          <p:nvPr/>
        </p:nvSpPr>
        <p:spPr>
          <a:xfrm>
            <a:off x="423975" y="219725"/>
            <a:ext cx="44100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pen Sans"/>
                <a:ea typeface="Open Sans"/>
                <a:cs typeface="Open Sans"/>
                <a:sym typeface="Open Sans"/>
              </a:rPr>
              <a:t>When doing something….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725" y="347225"/>
            <a:ext cx="6298825" cy="35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1478175" y="4228250"/>
            <a:ext cx="61305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500"/>
              <a:t>她洗澡</a:t>
            </a:r>
            <a:r>
              <a:rPr lang="zh-CN" sz="3500">
                <a:highlight>
                  <a:srgbClr val="00FF00"/>
                </a:highlight>
              </a:rPr>
              <a:t>的时候</a:t>
            </a:r>
            <a:r>
              <a:rPr lang="zh-CN" sz="3500"/>
              <a:t>，唱歌。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613</Words>
  <Application>Microsoft Macintosh PowerPoint</Application>
  <PresentationFormat>On-screen Show (16:9)</PresentationFormat>
  <Paragraphs>122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SimSun</vt:lpstr>
      <vt:lpstr>STKaiti</vt:lpstr>
      <vt:lpstr>Times New Roman</vt:lpstr>
      <vt:lpstr>PT Sans Narrow</vt:lpstr>
      <vt:lpstr>Open Sans</vt:lpstr>
      <vt:lpstr>STsong</vt:lpstr>
      <vt:lpstr>Tropic</vt:lpstr>
      <vt:lpstr>打羽毛球的林丹</vt:lpstr>
      <vt:lpstr>Learning Objectives</vt:lpstr>
      <vt:lpstr>Reading Strategy </vt:lpstr>
      <vt:lpstr> “……的时候”</vt:lpstr>
      <vt:lpstr>Please circle all the phrase with “的时候” in the reading</vt:lpstr>
      <vt:lpstr>Check answers </vt:lpstr>
      <vt:lpstr>What are the meanings of the following phrases?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 time for major events in 林丹's life. Use the audio as support.</vt:lpstr>
      <vt:lpstr>V+duration+的+O</vt:lpstr>
      <vt:lpstr>复习1：Read the following words/phrases</vt:lpstr>
      <vt:lpstr>Review of VP Structure</vt:lpstr>
      <vt:lpstr>复习2：The Time Duration Word </vt:lpstr>
      <vt:lpstr>过渡练习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卡片游戏</vt:lpstr>
      <vt:lpstr>Rearrange the sentences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打羽毛球的林丹</dc:title>
  <cp:lastModifiedBy>Meng Yeh</cp:lastModifiedBy>
  <cp:revision>3</cp:revision>
  <dcterms:modified xsi:type="dcterms:W3CDTF">2023-12-15T11:21:55Z</dcterms:modified>
</cp:coreProperties>
</file>